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sldIdLst>
    <p:sldId id="258" r:id="rId2"/>
    <p:sldId id="257" r:id="rId3"/>
    <p:sldId id="259" r:id="rId4"/>
    <p:sldId id="263" r:id="rId5"/>
    <p:sldId id="261" r:id="rId6"/>
    <p:sldId id="262" r:id="rId7"/>
    <p:sldId id="260" r:id="rId8"/>
    <p:sldId id="264" r:id="rId9"/>
    <p:sldId id="267" r:id="rId10"/>
    <p:sldId id="268" r:id="rId11"/>
    <p:sldId id="269" r:id="rId12"/>
    <p:sldId id="271" r:id="rId13"/>
    <p:sldId id="266"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C25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B2D920-E578-D4CF-AB0B-A7FB1953CC94}" v="16" dt="2023-12-17T01:19:11.285"/>
    <p1510:client id="{F99A6C39-19D8-C942-B6FC-9367AE4E8C28}" v="32" dt="2023-12-17T01:08:58.4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2.png>
</file>

<file path=ppt/media/image3.jpe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087564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45378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82629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89888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12/16/2023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7518181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532039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12/16/2023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80084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12/16/2023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53815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234706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09343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056144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12/16/2023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297452932"/>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A sunset over a vineyard&#10;&#10;Description automatically generated">
            <a:extLst>
              <a:ext uri="{FF2B5EF4-FFF2-40B4-BE49-F238E27FC236}">
                <a16:creationId xmlns:a16="http://schemas.microsoft.com/office/drawing/2014/main" id="{2ED0B7B6-691E-9D13-F33B-8ADF03B2A972}"/>
              </a:ext>
            </a:extLst>
          </p:cNvPr>
          <p:cNvPicPr>
            <a:picLocks noChangeAspect="1"/>
          </p:cNvPicPr>
          <p:nvPr/>
        </p:nvPicPr>
        <p:blipFill rotWithShape="1">
          <a:blip r:embed="rId2"/>
          <a:srcRect b="15730"/>
          <a:stretch/>
        </p:blipFill>
        <p:spPr>
          <a:xfrm>
            <a:off x="20" y="10"/>
            <a:ext cx="12191980" cy="6857990"/>
          </a:xfrm>
          <a:prstGeom prst="rect">
            <a:avLst/>
          </a:prstGeom>
        </p:spPr>
      </p:pic>
      <p:sp>
        <p:nvSpPr>
          <p:cNvPr id="3" name="TextBox 2">
            <a:extLst>
              <a:ext uri="{FF2B5EF4-FFF2-40B4-BE49-F238E27FC236}">
                <a16:creationId xmlns:a16="http://schemas.microsoft.com/office/drawing/2014/main" id="{5EF1547B-ABBE-CCFB-89F3-BEF925EF7856}"/>
              </a:ext>
            </a:extLst>
          </p:cNvPr>
          <p:cNvSpPr txBox="1"/>
          <p:nvPr/>
        </p:nvSpPr>
        <p:spPr>
          <a:xfrm>
            <a:off x="8183450" y="3045316"/>
            <a:ext cx="3514859" cy="21236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solidFill>
                  <a:srgbClr val="FFFFFF"/>
                </a:solidFill>
                <a:ea typeface="+mn-lt"/>
                <a:cs typeface="+mn-lt"/>
              </a:rPr>
              <a:t>CSD310 Database Development and Use</a:t>
            </a:r>
            <a:endParaRPr lang="en-US" sz="3200"/>
          </a:p>
          <a:p>
            <a:br>
              <a:rPr lang="en-US"/>
            </a:br>
            <a:endParaRPr lang="en-US"/>
          </a:p>
        </p:txBody>
      </p:sp>
      <p:sp>
        <p:nvSpPr>
          <p:cNvPr id="4" name="TextBox 3">
            <a:extLst>
              <a:ext uri="{FF2B5EF4-FFF2-40B4-BE49-F238E27FC236}">
                <a16:creationId xmlns:a16="http://schemas.microsoft.com/office/drawing/2014/main" id="{ACFEC7EC-71C6-ABF5-E3C6-4CA698D8B45C}"/>
              </a:ext>
            </a:extLst>
          </p:cNvPr>
          <p:cNvSpPr txBox="1"/>
          <p:nvPr/>
        </p:nvSpPr>
        <p:spPr>
          <a:xfrm>
            <a:off x="8384682" y="5151548"/>
            <a:ext cx="3675845" cy="8925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b="1" i="0" u="none" strike="noStrike">
                <a:solidFill>
                  <a:srgbClr val="FFFFFF"/>
                </a:solidFill>
                <a:latin typeface="Georgia"/>
                <a:ea typeface="Georgia"/>
                <a:cs typeface="Georgia"/>
              </a:rPr>
              <a:t>Bacchus Winery Case Study</a:t>
            </a:r>
          </a:p>
        </p:txBody>
      </p:sp>
    </p:spTree>
    <p:extLst>
      <p:ext uri="{BB962C8B-B14F-4D97-AF65-F5344CB8AC3E}">
        <p14:creationId xmlns:p14="http://schemas.microsoft.com/office/powerpoint/2010/main" val="3694039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AB9E699-3486-EEF8-887B-6116BCE5648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BD923AC-0AEB-B633-7371-D5854A9DF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51515E-1C7A-EFCD-5547-1E37DD15FFC4}"/>
              </a:ext>
            </a:extLst>
          </p:cNvPr>
          <p:cNvSpPr>
            <a:spLocks noGrp="1"/>
          </p:cNvSpPr>
          <p:nvPr>
            <p:ph type="title"/>
          </p:nvPr>
        </p:nvSpPr>
        <p:spPr>
          <a:xfrm>
            <a:off x="589560" y="856180"/>
            <a:ext cx="4560584" cy="1128068"/>
          </a:xfrm>
        </p:spPr>
        <p:txBody>
          <a:bodyPr vert="horz" lIns="91440" tIns="45720" rIns="91440" bIns="45720" rtlCol="0" anchor="ctr">
            <a:normAutofit/>
          </a:bodyPr>
          <a:lstStyle/>
          <a:p>
            <a:r>
              <a:rPr lang="en-US" sz="2900" b="1">
                <a:latin typeface="Georgia"/>
              </a:rPr>
              <a:t>Wine Distribution Report Description</a:t>
            </a:r>
            <a:endParaRPr lang="en-US"/>
          </a:p>
        </p:txBody>
      </p:sp>
      <p:grpSp>
        <p:nvGrpSpPr>
          <p:cNvPr id="11" name="Group 10">
            <a:extLst>
              <a:ext uri="{FF2B5EF4-FFF2-40B4-BE49-F238E27FC236}">
                <a16:creationId xmlns:a16="http://schemas.microsoft.com/office/drawing/2014/main" id="{261ADAEB-2E35-601F-901D-1A9F6D901C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95BC326A-DCFC-FC80-3631-D49CA9BCA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25E6160-0300-1458-88BA-5AE21274F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723B8847-15D9-D194-723A-A0D74026F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C844F07-5995-0718-E6F4-6838506514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3E3D73B-224C-E78E-B9B6-BE290A1312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logo for a winery&#10;&#10;Description automatically generated">
            <a:extLst>
              <a:ext uri="{FF2B5EF4-FFF2-40B4-BE49-F238E27FC236}">
                <a16:creationId xmlns:a16="http://schemas.microsoft.com/office/drawing/2014/main" id="{826D6A2E-0339-75B5-9CE0-806D9D4E13F7}"/>
              </a:ext>
            </a:extLst>
          </p:cNvPr>
          <p:cNvPicPr>
            <a:picLocks noChangeAspect="1"/>
          </p:cNvPicPr>
          <p:nvPr/>
        </p:nvPicPr>
        <p:blipFill rotWithShape="1">
          <a:blip r:embed="rId2"/>
          <a:srcRect t="3062" r="4" b="4"/>
          <a:stretch/>
        </p:blipFill>
        <p:spPr>
          <a:xfrm>
            <a:off x="5977788" y="799352"/>
            <a:ext cx="5425410" cy="5259296"/>
          </a:xfrm>
          <a:prstGeom prst="rect">
            <a:avLst/>
          </a:prstGeom>
        </p:spPr>
      </p:pic>
      <p:sp>
        <p:nvSpPr>
          <p:cNvPr id="5" name="TextBox 4">
            <a:extLst>
              <a:ext uri="{FF2B5EF4-FFF2-40B4-BE49-F238E27FC236}">
                <a16:creationId xmlns:a16="http://schemas.microsoft.com/office/drawing/2014/main" id="{C5335B25-DE3E-A2C7-C15D-7A7607089704}"/>
              </a:ext>
            </a:extLst>
          </p:cNvPr>
          <p:cNvSpPr txBox="1"/>
          <p:nvPr/>
        </p:nvSpPr>
        <p:spPr>
          <a:xfrm>
            <a:off x="483577" y="2623038"/>
            <a:ext cx="4938346" cy="4462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434343"/>
                </a:solidFill>
                <a:latin typeface="Libre Baskerville"/>
                <a:ea typeface="+mn-lt"/>
                <a:cs typeface="+mn-lt"/>
              </a:rPr>
              <a:t>The information needed for the report is the sales performance of each wine. Also, distribution details for each wine.</a:t>
            </a:r>
            <a:endParaRPr lang="en-US">
              <a:latin typeface="Libre Baskerville"/>
            </a:endParaRPr>
          </a:p>
          <a:p>
            <a:br>
              <a:rPr lang="en-US"/>
            </a:br>
            <a:endParaRPr lang="en-US">
              <a:latin typeface="Libre Baskerville"/>
            </a:endParaRPr>
          </a:p>
          <a:p>
            <a:r>
              <a:rPr lang="en-US" sz="1400" b="1">
                <a:solidFill>
                  <a:srgbClr val="9C254D"/>
                </a:solidFill>
                <a:latin typeface="Libre Baskerville"/>
                <a:ea typeface="+mn-lt"/>
                <a:cs typeface="+mn-lt"/>
              </a:rPr>
              <a:t>Elements of the Report:</a:t>
            </a:r>
            <a:r>
              <a:rPr lang="en-US" sz="1400" b="1" i="1">
                <a:solidFill>
                  <a:srgbClr val="9C254D"/>
                </a:solidFill>
                <a:latin typeface="Libre Baskerville"/>
                <a:ea typeface="+mn-lt"/>
                <a:cs typeface="+mn-lt"/>
              </a:rPr>
              <a:t>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Wine sales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Sales data for each wine over the last four quarters.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Identify top-selling and low-performing wines.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Distributor information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List of all distributors.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Assignment of each wine to specific distributors. </a:t>
            </a:r>
            <a:endParaRPr lang="en-US">
              <a:latin typeface="Libre Baskerville"/>
            </a:endParaRPr>
          </a:p>
          <a:p>
            <a:pPr marL="285750" indent="-285750">
              <a:buFont typeface="Arial"/>
              <a:buChar char="•"/>
            </a:pPr>
            <a:r>
              <a:rPr lang="en-US" sz="1400">
                <a:solidFill>
                  <a:srgbClr val="374151"/>
                </a:solidFill>
                <a:latin typeface="Libre Baskerville"/>
                <a:ea typeface="+mn-lt"/>
                <a:cs typeface="+mn-lt"/>
              </a:rPr>
              <a:t>Highlight wines that are not meeting sales expectations.</a:t>
            </a:r>
            <a:r>
              <a:rPr lang="en-US" sz="1400">
                <a:solidFill>
                  <a:srgbClr val="374151"/>
                </a:solidFill>
                <a:ea typeface="+mn-lt"/>
                <a:cs typeface="+mn-lt"/>
              </a:rPr>
              <a:t> </a:t>
            </a:r>
            <a:endParaRPr lang="en-US"/>
          </a:p>
          <a:p>
            <a:endParaRPr lang="en-US"/>
          </a:p>
          <a:p>
            <a:br>
              <a:rPr lang="en-US"/>
            </a:br>
            <a:endParaRPr lang="en-US"/>
          </a:p>
        </p:txBody>
      </p:sp>
    </p:spTree>
    <p:extLst>
      <p:ext uri="{BB962C8B-B14F-4D97-AF65-F5344CB8AC3E}">
        <p14:creationId xmlns:p14="http://schemas.microsoft.com/office/powerpoint/2010/main" val="1026233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2A3D381-4DF7-8E9E-1160-BABF1DBABB75}"/>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F6C67DC6-C151-93AB-145D-E2EEF57BD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52F8C1-2F88-C12A-4209-7CE28DBAA8E4}"/>
              </a:ext>
            </a:extLst>
          </p:cNvPr>
          <p:cNvSpPr>
            <a:spLocks noGrp="1"/>
          </p:cNvSpPr>
          <p:nvPr>
            <p:ph type="title"/>
          </p:nvPr>
        </p:nvSpPr>
        <p:spPr>
          <a:xfrm>
            <a:off x="480764" y="135454"/>
            <a:ext cx="4036334" cy="2387600"/>
          </a:xfrm>
        </p:spPr>
        <p:txBody>
          <a:bodyPr vert="horz" lIns="91440" tIns="45720" rIns="91440" bIns="45720" rtlCol="0" anchor="t">
            <a:normAutofit/>
          </a:bodyPr>
          <a:lstStyle/>
          <a:p>
            <a:r>
              <a:rPr lang="en-US" sz="3600" b="1" kern="1200">
                <a:latin typeface="Georgia"/>
              </a:rPr>
              <a:t>Report Results</a:t>
            </a:r>
            <a:endParaRPr lang="en-US" sz="3600" kern="1200">
              <a:latin typeface="Georgia"/>
            </a:endParaRPr>
          </a:p>
        </p:txBody>
      </p:sp>
      <p:grpSp>
        <p:nvGrpSpPr>
          <p:cNvPr id="6" name="Group 5">
            <a:extLst>
              <a:ext uri="{FF2B5EF4-FFF2-40B4-BE49-F238E27FC236}">
                <a16:creationId xmlns:a16="http://schemas.microsoft.com/office/drawing/2014/main" id="{1B916B9B-D34C-C3EA-FFBE-1F2FF557159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28338BE3-A079-74DA-5738-B3B57119D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F112612-C6A3-E836-69B9-BCD4280925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535AA0D-845A-4BA5-6791-504404983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46F150C2-8D13-1E38-9A77-98087B281D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D52D9B9-3114-64BD-3A84-ECD62B6FA5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logo for a winery&#10;&#10;Description automatically generated">
            <a:extLst>
              <a:ext uri="{FF2B5EF4-FFF2-40B4-BE49-F238E27FC236}">
                <a16:creationId xmlns:a16="http://schemas.microsoft.com/office/drawing/2014/main" id="{A3C1B29E-06B3-8EAB-DCF7-44607991B604}"/>
              </a:ext>
            </a:extLst>
          </p:cNvPr>
          <p:cNvPicPr>
            <a:picLocks noChangeAspect="1"/>
          </p:cNvPicPr>
          <p:nvPr/>
        </p:nvPicPr>
        <p:blipFill>
          <a:blip r:embed="rId2"/>
          <a:stretch>
            <a:fillRect/>
          </a:stretch>
        </p:blipFill>
        <p:spPr>
          <a:xfrm>
            <a:off x="5957597" y="666728"/>
            <a:ext cx="5465791" cy="5465791"/>
          </a:xfrm>
          <a:prstGeom prst="rect">
            <a:avLst/>
          </a:prstGeom>
        </p:spPr>
      </p:pic>
      <p:pic>
        <p:nvPicPr>
          <p:cNvPr id="4" name="Picture 3">
            <a:extLst>
              <a:ext uri="{FF2B5EF4-FFF2-40B4-BE49-F238E27FC236}">
                <a16:creationId xmlns:a16="http://schemas.microsoft.com/office/drawing/2014/main" id="{02E5DABD-DD9F-3FF0-F601-28557EC73A3E}"/>
              </a:ext>
            </a:extLst>
          </p:cNvPr>
          <p:cNvPicPr>
            <a:picLocks noChangeAspect="1"/>
          </p:cNvPicPr>
          <p:nvPr/>
        </p:nvPicPr>
        <p:blipFill rotWithShape="1">
          <a:blip r:embed="rId3">
            <a:extLst>
              <a:ext uri="{28A0092B-C50C-407E-A947-70E740481C1C}">
                <a14:useLocalDpi xmlns:a14="http://schemas.microsoft.com/office/drawing/2010/main" val="0"/>
              </a:ext>
            </a:extLst>
          </a:blip>
          <a:srcRect l="4767" t="28701" r="33108" b="13989"/>
          <a:stretch/>
        </p:blipFill>
        <p:spPr>
          <a:xfrm>
            <a:off x="146258" y="1430675"/>
            <a:ext cx="4619252" cy="393639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95259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861F98B-228D-B817-C1FA-661517F01FCE}"/>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F261D1F-642D-6C92-F035-C26FEE0C6A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7D3174-DC7E-7DFB-3DB7-323E347F7839}"/>
              </a:ext>
            </a:extLst>
          </p:cNvPr>
          <p:cNvSpPr>
            <a:spLocks noGrp="1"/>
          </p:cNvSpPr>
          <p:nvPr>
            <p:ph type="title"/>
          </p:nvPr>
        </p:nvSpPr>
        <p:spPr>
          <a:xfrm>
            <a:off x="480764" y="135454"/>
            <a:ext cx="4036334" cy="2387600"/>
          </a:xfrm>
        </p:spPr>
        <p:txBody>
          <a:bodyPr vert="horz" lIns="91440" tIns="45720" rIns="91440" bIns="45720" rtlCol="0" anchor="t">
            <a:normAutofit/>
          </a:bodyPr>
          <a:lstStyle/>
          <a:p>
            <a:r>
              <a:rPr lang="en-US" sz="3600" b="1" kern="1200">
                <a:latin typeface="Georgia"/>
              </a:rPr>
              <a:t>Report Results</a:t>
            </a:r>
            <a:endParaRPr lang="en-US" sz="3600" kern="1200">
              <a:latin typeface="Georgia"/>
            </a:endParaRPr>
          </a:p>
        </p:txBody>
      </p:sp>
      <p:grpSp>
        <p:nvGrpSpPr>
          <p:cNvPr id="6" name="Group 5">
            <a:extLst>
              <a:ext uri="{FF2B5EF4-FFF2-40B4-BE49-F238E27FC236}">
                <a16:creationId xmlns:a16="http://schemas.microsoft.com/office/drawing/2014/main" id="{481C6F65-CB1E-9CF2-C2EF-B823A4E9D9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DA507571-D06F-3C5F-2D1D-58C4A8765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DC9D195-FAAB-8F08-ACBC-15964045CB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CF28433-88D7-048D-3BC9-90EEDF74E1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67105E87-680A-EA39-1C13-E3DA037EDD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394301F-AEB3-A4E1-46B7-8E47521DB2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logo for a winery&#10;&#10;Description automatically generated">
            <a:extLst>
              <a:ext uri="{FF2B5EF4-FFF2-40B4-BE49-F238E27FC236}">
                <a16:creationId xmlns:a16="http://schemas.microsoft.com/office/drawing/2014/main" id="{7CB8280A-B086-0594-564A-B57E329F641A}"/>
              </a:ext>
            </a:extLst>
          </p:cNvPr>
          <p:cNvPicPr>
            <a:picLocks noChangeAspect="1"/>
          </p:cNvPicPr>
          <p:nvPr/>
        </p:nvPicPr>
        <p:blipFill>
          <a:blip r:embed="rId2"/>
          <a:stretch>
            <a:fillRect/>
          </a:stretch>
        </p:blipFill>
        <p:spPr>
          <a:xfrm>
            <a:off x="5957597" y="666728"/>
            <a:ext cx="5465791" cy="5465791"/>
          </a:xfrm>
          <a:prstGeom prst="rect">
            <a:avLst/>
          </a:prstGeom>
        </p:spPr>
      </p:pic>
      <p:pic>
        <p:nvPicPr>
          <p:cNvPr id="4" name="Picture 3">
            <a:extLst>
              <a:ext uri="{FF2B5EF4-FFF2-40B4-BE49-F238E27FC236}">
                <a16:creationId xmlns:a16="http://schemas.microsoft.com/office/drawing/2014/main" id="{09F18097-07C3-1AFB-DB11-5EFA62B6C5D3}"/>
              </a:ext>
            </a:extLst>
          </p:cNvPr>
          <p:cNvPicPr>
            <a:picLocks noChangeAspect="1"/>
          </p:cNvPicPr>
          <p:nvPr/>
        </p:nvPicPr>
        <p:blipFill rotWithShape="1">
          <a:blip r:embed="rId3">
            <a:extLst>
              <a:ext uri="{28A0092B-C50C-407E-A947-70E740481C1C}">
                <a14:useLocalDpi xmlns:a14="http://schemas.microsoft.com/office/drawing/2010/main" val="0"/>
              </a:ext>
            </a:extLst>
          </a:blip>
          <a:srcRect r="4861" b="7521"/>
          <a:stretch/>
        </p:blipFill>
        <p:spPr>
          <a:xfrm>
            <a:off x="70707" y="2070323"/>
            <a:ext cx="5532078" cy="266305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264950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Wine barrels">
            <a:extLst>
              <a:ext uri="{FF2B5EF4-FFF2-40B4-BE49-F238E27FC236}">
                <a16:creationId xmlns:a16="http://schemas.microsoft.com/office/drawing/2014/main" id="{ACAE628F-8834-505D-45EC-9D1DC8423591}"/>
              </a:ext>
            </a:extLst>
          </p:cNvPr>
          <p:cNvPicPr>
            <a:picLocks noChangeAspect="1"/>
          </p:cNvPicPr>
          <p:nvPr/>
        </p:nvPicPr>
        <p:blipFill rotWithShape="1">
          <a:blip r:embed="rId2"/>
          <a:srcRect t="6120" r="23298" b="2971"/>
          <a:stretch/>
        </p:blipFill>
        <p:spPr>
          <a:xfrm>
            <a:off x="3523488" y="10"/>
            <a:ext cx="8668512" cy="6857990"/>
          </a:xfrm>
          <a:prstGeom prst="rect">
            <a:avLst/>
          </a:prstGeom>
        </p:spPr>
      </p:pic>
      <p:sp>
        <p:nvSpPr>
          <p:cNvPr id="10" name="Rectangle 9">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C520137-BAB5-8F40-2F53-AC3975503FA8}"/>
              </a:ext>
            </a:extLst>
          </p:cNvPr>
          <p:cNvSpPr txBox="1"/>
          <p:nvPr/>
        </p:nvSpPr>
        <p:spPr>
          <a:xfrm>
            <a:off x="184904" y="395532"/>
            <a:ext cx="3917853" cy="1164319"/>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nSpc>
                <a:spcPct val="90000"/>
              </a:lnSpc>
              <a:spcBef>
                <a:spcPct val="0"/>
              </a:spcBef>
              <a:spcAft>
                <a:spcPts val="600"/>
              </a:spcAft>
            </a:pPr>
            <a:r>
              <a:rPr lang="en-US" sz="3600" b="1">
                <a:latin typeface="Georgia"/>
                <a:ea typeface="+mj-ea"/>
                <a:cs typeface="+mj-cs"/>
              </a:rPr>
              <a:t>Assumptions</a:t>
            </a:r>
            <a:endParaRPr lang="en-US" sz="3600">
              <a:latin typeface="Georgia"/>
              <a:ea typeface="+mj-ea"/>
              <a:cs typeface="+mj-cs"/>
            </a:endParaRP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5B7F7D95-C54B-AD2F-5099-954A9651DDCD}"/>
              </a:ext>
            </a:extLst>
          </p:cNvPr>
          <p:cNvSpPr txBox="1"/>
          <p:nvPr/>
        </p:nvSpPr>
        <p:spPr>
          <a:xfrm>
            <a:off x="187569" y="1840524"/>
            <a:ext cx="5278314"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Libre Baskerville"/>
                <a:ea typeface="+mn-lt"/>
                <a:cs typeface="+mn-lt"/>
              </a:rPr>
              <a:t>While interpreting the case study to propose design ideas, several assumptions were made based on the information provided. The case implies Stan and Davis's desire to modernize the winery's operations and improve business methods. This assumption leads to suggestions for adopting technology-driven solutions and updated processes. With this assumption in mind, we wanted to make sure a modernized design was put into place, as well as a minimalistic look. Incorporating supply chain software would offer real-time tracking of orders and shipments.  Time tracking applications would prove to be helpful for accuracy</a:t>
            </a:r>
            <a:r>
              <a:rPr lang="en-US">
                <a:ea typeface="+mn-lt"/>
                <a:cs typeface="+mn-lt"/>
              </a:rPr>
              <a:t>.  </a:t>
            </a:r>
            <a:endParaRPr lang="en-US"/>
          </a:p>
          <a:p>
            <a:br>
              <a:rPr lang="en-US"/>
            </a:br>
            <a:endParaRPr lang="en-US"/>
          </a:p>
        </p:txBody>
      </p:sp>
    </p:spTree>
    <p:extLst>
      <p:ext uri="{BB962C8B-B14F-4D97-AF65-F5344CB8AC3E}">
        <p14:creationId xmlns:p14="http://schemas.microsoft.com/office/powerpoint/2010/main" val="8727456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A hand holding a wine glass&#10;&#10;Description automatically generated">
            <a:extLst>
              <a:ext uri="{FF2B5EF4-FFF2-40B4-BE49-F238E27FC236}">
                <a16:creationId xmlns:a16="http://schemas.microsoft.com/office/drawing/2014/main" id="{DC4BC131-F228-33CB-CE49-D57650B98432}"/>
              </a:ext>
            </a:extLst>
          </p:cNvPr>
          <p:cNvPicPr>
            <a:picLocks noChangeAspect="1"/>
          </p:cNvPicPr>
          <p:nvPr/>
        </p:nvPicPr>
        <p:blipFill rotWithShape="1">
          <a:blip r:embed="rId2"/>
          <a:srcRect t="3302" r="-2" b="12473"/>
          <a:stretch/>
        </p:blipFill>
        <p:spPr>
          <a:xfrm>
            <a:off x="-6588" y="10"/>
            <a:ext cx="12198588" cy="6857990"/>
          </a:xfrm>
          <a:prstGeom prst="rect">
            <a:avLst/>
          </a:prstGeom>
        </p:spPr>
      </p:pic>
    </p:spTree>
    <p:extLst>
      <p:ext uri="{BB962C8B-B14F-4D97-AF65-F5344CB8AC3E}">
        <p14:creationId xmlns:p14="http://schemas.microsoft.com/office/powerpoint/2010/main" val="1351742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4F930A3D-658D-48F5-A13E-C57BA0B2B4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B3AF39ED-3E26-E6E8-2A6F-EFF28716CC32}"/>
              </a:ext>
            </a:extLst>
          </p:cNvPr>
          <p:cNvSpPr>
            <a:spLocks noGrp="1"/>
          </p:cNvSpPr>
          <p:nvPr>
            <p:ph type="ctrTitle"/>
          </p:nvPr>
        </p:nvSpPr>
        <p:spPr>
          <a:xfrm>
            <a:off x="7178596" y="679730"/>
            <a:ext cx="4475848" cy="3787041"/>
          </a:xfrm>
        </p:spPr>
        <p:txBody>
          <a:bodyPr>
            <a:normAutofit/>
          </a:bodyPr>
          <a:lstStyle/>
          <a:p>
            <a:pPr algn="l"/>
            <a:r>
              <a:rPr lang="en-US" sz="3800" b="1">
                <a:ea typeface="+mj-lt"/>
                <a:cs typeface="+mj-lt"/>
              </a:rPr>
              <a:t>Ashley Landin</a:t>
            </a:r>
            <a:endParaRPr lang="en-US" sz="3800">
              <a:cs typeface="Calibri Light"/>
            </a:endParaRPr>
          </a:p>
          <a:p>
            <a:pPr algn="l"/>
            <a:r>
              <a:rPr lang="en-US" sz="3800" b="1">
                <a:ea typeface="+mj-lt"/>
                <a:cs typeface="+mj-lt"/>
              </a:rPr>
              <a:t>Cody Ferre</a:t>
            </a:r>
            <a:endParaRPr lang="en-US" sz="3800">
              <a:cs typeface="Calibri Light"/>
            </a:endParaRPr>
          </a:p>
          <a:p>
            <a:pPr algn="l"/>
            <a:r>
              <a:rPr lang="en-US" sz="3800" b="1">
                <a:ea typeface="+mj-lt"/>
                <a:cs typeface="+mj-lt"/>
              </a:rPr>
              <a:t>Deandra Ash</a:t>
            </a:r>
            <a:endParaRPr lang="en-US" sz="3800">
              <a:cs typeface="Calibri Light"/>
            </a:endParaRPr>
          </a:p>
          <a:p>
            <a:pPr algn="l"/>
            <a:r>
              <a:rPr lang="en-US" sz="3800" b="1">
                <a:ea typeface="+mj-lt"/>
                <a:cs typeface="+mj-lt"/>
              </a:rPr>
              <a:t>Irene Carrillo Jaramillo</a:t>
            </a:r>
            <a:endParaRPr lang="en-US" sz="3800">
              <a:cs typeface="Calibri Light"/>
            </a:endParaRPr>
          </a:p>
          <a:p>
            <a:pPr algn="l"/>
            <a:r>
              <a:rPr lang="en-US" sz="3800" b="1">
                <a:ea typeface="+mj-lt"/>
                <a:cs typeface="+mj-lt"/>
              </a:rPr>
              <a:t>Samuel Segars</a:t>
            </a:r>
            <a:endParaRPr lang="en-US" sz="3800">
              <a:cs typeface="Calibri Light"/>
            </a:endParaRPr>
          </a:p>
          <a:p>
            <a:pPr algn="l"/>
            <a:br>
              <a:rPr lang="en-US" sz="3800"/>
            </a:br>
            <a:endParaRPr lang="en-US" sz="3800"/>
          </a:p>
        </p:txBody>
      </p:sp>
      <p:sp>
        <p:nvSpPr>
          <p:cNvPr id="4" name="Subtitle 3">
            <a:extLst>
              <a:ext uri="{FF2B5EF4-FFF2-40B4-BE49-F238E27FC236}">
                <a16:creationId xmlns:a16="http://schemas.microsoft.com/office/drawing/2014/main" id="{D7BB69FC-5E42-4FBB-B46F-BDF4CBA8B164}"/>
              </a:ext>
            </a:extLst>
          </p:cNvPr>
          <p:cNvSpPr>
            <a:spLocks noGrp="1"/>
          </p:cNvSpPr>
          <p:nvPr>
            <p:ph type="subTitle" idx="1"/>
          </p:nvPr>
        </p:nvSpPr>
        <p:spPr>
          <a:xfrm>
            <a:off x="7178595" y="5045529"/>
            <a:ext cx="4475848" cy="1322614"/>
          </a:xfrm>
        </p:spPr>
        <p:txBody>
          <a:bodyPr vert="horz" lIns="91440" tIns="45720" rIns="91440" bIns="45720" rtlCol="0">
            <a:normAutofit/>
          </a:bodyPr>
          <a:lstStyle/>
          <a:p>
            <a:pPr algn="l"/>
            <a:r>
              <a:rPr lang="en-US" b="1">
                <a:latin typeface="Georgia"/>
              </a:rPr>
              <a:t>Bacchus Case Study Project Bacchus Case Study Project Members</a:t>
            </a:r>
          </a:p>
        </p:txBody>
      </p:sp>
      <p:sp>
        <p:nvSpPr>
          <p:cNvPr id="25" name="Rectangle 24">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365538" y="385757"/>
            <a:ext cx="1715478" cy="6446552"/>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413" y="269325"/>
            <a:ext cx="5591744" cy="617193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logo for a winery&#10;&#10;Description automatically generated">
            <a:extLst>
              <a:ext uri="{FF2B5EF4-FFF2-40B4-BE49-F238E27FC236}">
                <a16:creationId xmlns:a16="http://schemas.microsoft.com/office/drawing/2014/main" id="{9C4AC15A-C42B-CF00-0DBF-7E0F7CCEDF49}"/>
              </a:ext>
            </a:extLst>
          </p:cNvPr>
          <p:cNvPicPr>
            <a:picLocks noChangeAspect="1"/>
          </p:cNvPicPr>
          <p:nvPr/>
        </p:nvPicPr>
        <p:blipFill rotWithShape="1">
          <a:blip r:embed="rId2"/>
          <a:srcRect t="22447" r="-4" b="22445"/>
          <a:stretch/>
        </p:blipFill>
        <p:spPr>
          <a:xfrm>
            <a:off x="965587" y="425052"/>
            <a:ext cx="5127395" cy="2825496"/>
          </a:xfrm>
          <a:prstGeom prst="rect">
            <a:avLst/>
          </a:prstGeom>
        </p:spPr>
      </p:pic>
      <p:pic>
        <p:nvPicPr>
          <p:cNvPr id="5" name="Picture 4" descr="Bunch of grapes on vine">
            <a:extLst>
              <a:ext uri="{FF2B5EF4-FFF2-40B4-BE49-F238E27FC236}">
                <a16:creationId xmlns:a16="http://schemas.microsoft.com/office/drawing/2014/main" id="{82DDF608-B15F-2298-6874-04EDBAFB6F7A}"/>
              </a:ext>
            </a:extLst>
          </p:cNvPr>
          <p:cNvPicPr>
            <a:picLocks noChangeAspect="1"/>
          </p:cNvPicPr>
          <p:nvPr/>
        </p:nvPicPr>
        <p:blipFill rotWithShape="1">
          <a:blip r:embed="rId3"/>
          <a:srcRect t="8671" b="8671"/>
          <a:stretch/>
        </p:blipFill>
        <p:spPr>
          <a:xfrm>
            <a:off x="968605" y="3437313"/>
            <a:ext cx="5127395" cy="2825496"/>
          </a:xfrm>
          <a:prstGeom prst="rect">
            <a:avLst/>
          </a:prstGeom>
        </p:spPr>
      </p:pic>
      <p:sp>
        <p:nvSpPr>
          <p:cNvPr id="32" name="Rectangle 31">
            <a:extLst>
              <a:ext uri="{FF2B5EF4-FFF2-40B4-BE49-F238E27FC236}">
                <a16:creationId xmlns:a16="http://schemas.microsoft.com/office/drawing/2014/main" id="{6CF143E5-57C3-46A3-91A2-EDAA7A8E6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0543" y="2754068"/>
            <a:ext cx="149016" cy="1709928"/>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1522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E15E5D9-6F3A-22E5-1D64-8F7CE90E3076}"/>
              </a:ext>
            </a:extLst>
          </p:cNvPr>
          <p:cNvSpPr txBox="1"/>
          <p:nvPr/>
        </p:nvSpPr>
        <p:spPr>
          <a:xfrm>
            <a:off x="312312" y="2209576"/>
            <a:ext cx="2417763" cy="44497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lnSpc>
                <a:spcPct val="90000"/>
              </a:lnSpc>
              <a:spcAft>
                <a:spcPts val="600"/>
              </a:spcAft>
            </a:pPr>
            <a:r>
              <a:rPr lang="en-US" sz="1600" b="1">
                <a:latin typeface="Libre Baskerville"/>
                <a:cs typeface="Calibri"/>
              </a:rPr>
              <a:t>Company History</a:t>
            </a:r>
          </a:p>
          <a:p>
            <a:pPr>
              <a:lnSpc>
                <a:spcPct val="90000"/>
              </a:lnSpc>
              <a:spcAft>
                <a:spcPts val="600"/>
              </a:spcAft>
            </a:pPr>
            <a:endParaRPr lang="en-US" sz="1500" b="1">
              <a:latin typeface="Libre Baskerville"/>
              <a:ea typeface="+mn-lt"/>
              <a:cs typeface="+mn-lt"/>
            </a:endParaRPr>
          </a:p>
          <a:p>
            <a:pPr marL="285750" indent="-285750">
              <a:lnSpc>
                <a:spcPct val="90000"/>
              </a:lnSpc>
              <a:spcAft>
                <a:spcPts val="600"/>
              </a:spcAft>
              <a:buFont typeface="Arial"/>
              <a:buChar char="•"/>
            </a:pPr>
            <a:r>
              <a:rPr lang="en-US" sz="1500">
                <a:latin typeface="Libre Baskerville"/>
                <a:ea typeface="+mn-lt"/>
                <a:cs typeface="+mn-lt"/>
              </a:rPr>
              <a:t>The company was inherited by Stan and Davis Bacchus from their father after his retirement. </a:t>
            </a:r>
            <a:endParaRPr lang="en-US" sz="1500">
              <a:latin typeface="Libre Baskerville"/>
              <a:cs typeface="Calibri"/>
            </a:endParaRPr>
          </a:p>
          <a:p>
            <a:pPr marL="285750" indent="-285750">
              <a:lnSpc>
                <a:spcPct val="90000"/>
              </a:lnSpc>
              <a:spcAft>
                <a:spcPts val="600"/>
              </a:spcAft>
              <a:buFont typeface="Arial"/>
              <a:buChar char="•"/>
            </a:pPr>
            <a:r>
              <a:rPr lang="en-US" sz="1500">
                <a:latin typeface="Libre Baskerville"/>
                <a:ea typeface="+mn-lt"/>
                <a:cs typeface="+mn-lt"/>
              </a:rPr>
              <a:t>They are currently hoping to implement new business methods to further the company’s success</a:t>
            </a:r>
            <a:endParaRPr lang="en-US" sz="1500">
              <a:latin typeface="Libre Baskerville"/>
            </a:endParaRPr>
          </a:p>
          <a:p>
            <a:pPr>
              <a:lnSpc>
                <a:spcPct val="90000"/>
              </a:lnSpc>
              <a:spcAft>
                <a:spcPts val="600"/>
              </a:spcAft>
            </a:pPr>
            <a:endParaRPr lang="en-US" sz="1500" b="1">
              <a:latin typeface="Libre Baskerville"/>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a:p>
            <a:pPr>
              <a:lnSpc>
                <a:spcPct val="90000"/>
              </a:lnSpc>
              <a:spcAft>
                <a:spcPts val="600"/>
              </a:spcAft>
            </a:pPr>
            <a:endParaRPr lang="en-US" sz="1500" b="1">
              <a:cs typeface="Calibri"/>
            </a:endParaRPr>
          </a:p>
        </p:txBody>
      </p:sp>
      <p:sp>
        <p:nvSpPr>
          <p:cNvPr id="6" name="TextBox 5">
            <a:extLst>
              <a:ext uri="{FF2B5EF4-FFF2-40B4-BE49-F238E27FC236}">
                <a16:creationId xmlns:a16="http://schemas.microsoft.com/office/drawing/2014/main" id="{EF7C5144-FA0E-E1CE-9456-EA06AEE02BCA}"/>
              </a:ext>
            </a:extLst>
          </p:cNvPr>
          <p:cNvSpPr txBox="1"/>
          <p:nvPr/>
        </p:nvSpPr>
        <p:spPr>
          <a:xfrm>
            <a:off x="3470773" y="2209576"/>
            <a:ext cx="4065588" cy="44497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lnSpc>
                <a:spcPct val="90000"/>
              </a:lnSpc>
              <a:spcAft>
                <a:spcPts val="600"/>
              </a:spcAft>
            </a:pPr>
            <a:r>
              <a:rPr lang="en-US" sz="1600" b="1">
                <a:latin typeface="Libre Baskerville"/>
                <a:cs typeface="Calibri"/>
              </a:rPr>
              <a:t>Business Practices</a:t>
            </a:r>
          </a:p>
          <a:p>
            <a:pPr>
              <a:lnSpc>
                <a:spcPct val="90000"/>
              </a:lnSpc>
              <a:spcAft>
                <a:spcPts val="600"/>
              </a:spcAft>
            </a:pPr>
            <a:endParaRPr lang="en-US" b="1">
              <a:latin typeface="Libre Baskerville"/>
              <a:ea typeface="+mn-lt"/>
              <a:cs typeface="+mn-lt"/>
            </a:endParaRPr>
          </a:p>
          <a:p>
            <a:pPr marL="285750" indent="-285750">
              <a:lnSpc>
                <a:spcPct val="90000"/>
              </a:lnSpc>
              <a:spcAft>
                <a:spcPts val="600"/>
              </a:spcAft>
              <a:buFont typeface="Arial"/>
              <a:buChar char="•"/>
            </a:pPr>
            <a:r>
              <a:rPr lang="en-US">
                <a:latin typeface="Libre Baskerville"/>
                <a:ea typeface="+mn-lt"/>
                <a:cs typeface="+mn-lt"/>
              </a:rPr>
              <a:t>Bacchus Winery grows grapes for their Merlot, Cabernet, Chablis, and Chardonnay.</a:t>
            </a:r>
            <a:endParaRPr lang="en-US">
              <a:latin typeface="Libre Baskerville"/>
              <a:cs typeface="Calibri"/>
            </a:endParaRPr>
          </a:p>
          <a:p>
            <a:pPr marL="285750" indent="-285750">
              <a:lnSpc>
                <a:spcPct val="90000"/>
              </a:lnSpc>
              <a:spcAft>
                <a:spcPts val="600"/>
              </a:spcAft>
              <a:buFont typeface="Arial"/>
              <a:buChar char="•"/>
            </a:pPr>
            <a:r>
              <a:rPr lang="en-US">
                <a:latin typeface="Libre Baskerville"/>
                <a:ea typeface="+mn-lt"/>
                <a:cs typeface="+mn-lt"/>
              </a:rPr>
              <a:t>They have suppliers for the following products: bottles and corks, labels and boxes, and vats and tubing. Each shipment comes every month. </a:t>
            </a:r>
            <a:endParaRPr lang="en-US">
              <a:latin typeface="Libre Baskerville"/>
              <a:cs typeface="Calibri"/>
            </a:endParaRPr>
          </a:p>
          <a:p>
            <a:pPr marL="285750" indent="-285750">
              <a:lnSpc>
                <a:spcPct val="90000"/>
              </a:lnSpc>
              <a:spcAft>
                <a:spcPts val="600"/>
              </a:spcAft>
              <a:buFont typeface="Arial"/>
              <a:buChar char="•"/>
            </a:pPr>
            <a:r>
              <a:rPr lang="en-US">
                <a:latin typeface="Libre Baskerville"/>
                <a:ea typeface="+mn-lt"/>
                <a:cs typeface="+mn-lt"/>
              </a:rPr>
              <a:t>Stan and Davis keep track of the supply inventory.</a:t>
            </a:r>
            <a:endParaRPr lang="en-US">
              <a:latin typeface="Libre Baskerville"/>
              <a:cs typeface="Calibri"/>
            </a:endParaRPr>
          </a:p>
          <a:p>
            <a:pPr marL="285750" indent="-285750">
              <a:lnSpc>
                <a:spcPct val="90000"/>
              </a:lnSpc>
              <a:spcAft>
                <a:spcPts val="600"/>
              </a:spcAft>
              <a:buFont typeface="Arial"/>
              <a:buChar char="•"/>
            </a:pPr>
            <a:r>
              <a:rPr lang="en-US">
                <a:latin typeface="Libre Baskerville"/>
                <a:ea typeface="+mn-lt"/>
                <a:cs typeface="+mn-lt"/>
              </a:rPr>
              <a:t>Maria is the one in charge of distribution.</a:t>
            </a:r>
            <a:endParaRPr lang="en-US">
              <a:latin typeface="Libre Baskerville"/>
              <a:cs typeface="Calibri"/>
            </a:endParaRPr>
          </a:p>
          <a:p>
            <a:pPr>
              <a:lnSpc>
                <a:spcPct val="90000"/>
              </a:lnSpc>
              <a:spcAft>
                <a:spcPts val="600"/>
              </a:spcAft>
            </a:pPr>
            <a:endParaRPr lang="en-US" b="1">
              <a:cs typeface="Calibri"/>
            </a:endParaRPr>
          </a:p>
          <a:p>
            <a:pPr>
              <a:lnSpc>
                <a:spcPct val="90000"/>
              </a:lnSpc>
              <a:spcAft>
                <a:spcPts val="600"/>
              </a:spcAft>
            </a:pPr>
            <a:endParaRPr lang="en-US" b="1">
              <a:cs typeface="Calibri"/>
            </a:endParaRPr>
          </a:p>
          <a:p>
            <a:pPr>
              <a:lnSpc>
                <a:spcPct val="90000"/>
              </a:lnSpc>
              <a:spcAft>
                <a:spcPts val="600"/>
              </a:spcAft>
            </a:pPr>
            <a:endParaRPr lang="en-US" b="1">
              <a:cs typeface="Calibri"/>
            </a:endParaRPr>
          </a:p>
          <a:p>
            <a:pPr>
              <a:lnSpc>
                <a:spcPct val="90000"/>
              </a:lnSpc>
              <a:spcAft>
                <a:spcPts val="600"/>
              </a:spcAft>
            </a:pPr>
            <a:endParaRPr lang="en-US" b="1">
              <a:cs typeface="Calibri"/>
            </a:endParaRPr>
          </a:p>
          <a:p>
            <a:pPr>
              <a:lnSpc>
                <a:spcPct val="90000"/>
              </a:lnSpc>
              <a:spcAft>
                <a:spcPts val="600"/>
              </a:spcAft>
            </a:pPr>
            <a:endParaRPr lang="en-US" b="1">
              <a:cs typeface="Calibri"/>
            </a:endParaRPr>
          </a:p>
        </p:txBody>
      </p:sp>
      <p:sp>
        <p:nvSpPr>
          <p:cNvPr id="7" name="TextBox 6">
            <a:extLst>
              <a:ext uri="{FF2B5EF4-FFF2-40B4-BE49-F238E27FC236}">
                <a16:creationId xmlns:a16="http://schemas.microsoft.com/office/drawing/2014/main" id="{5AB36443-AC16-DC5D-3C3C-6F295D53732E}"/>
              </a:ext>
            </a:extLst>
          </p:cNvPr>
          <p:cNvSpPr txBox="1"/>
          <p:nvPr/>
        </p:nvSpPr>
        <p:spPr>
          <a:xfrm>
            <a:off x="7984756" y="2209576"/>
            <a:ext cx="3886200" cy="44497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lnSpc>
                <a:spcPct val="90000"/>
              </a:lnSpc>
              <a:spcAft>
                <a:spcPts val="600"/>
              </a:spcAft>
            </a:pPr>
            <a:r>
              <a:rPr lang="en-US" sz="1600" b="1">
                <a:latin typeface="Libre Baskerville"/>
                <a:cs typeface="Calibri"/>
              </a:rPr>
              <a:t>Case Study Questions</a:t>
            </a:r>
          </a:p>
          <a:p>
            <a:pPr>
              <a:lnSpc>
                <a:spcPct val="90000"/>
              </a:lnSpc>
              <a:spcAft>
                <a:spcPts val="600"/>
              </a:spcAft>
            </a:pPr>
            <a:endParaRPr lang="en-US" sz="1500" b="1">
              <a:latin typeface="Libre Baskerville"/>
              <a:ea typeface="+mn-lt"/>
              <a:cs typeface="+mn-lt"/>
            </a:endParaRPr>
          </a:p>
          <a:p>
            <a:pPr marL="285750" indent="-285750">
              <a:lnSpc>
                <a:spcPct val="90000"/>
              </a:lnSpc>
              <a:spcAft>
                <a:spcPts val="600"/>
              </a:spcAft>
              <a:buFont typeface="Arial"/>
              <a:buChar char="•"/>
            </a:pPr>
            <a:r>
              <a:rPr lang="en-US" sz="1500">
                <a:latin typeface="Libre Baskerville"/>
                <a:ea typeface="+mn-lt"/>
                <a:cs typeface="+mn-lt"/>
              </a:rPr>
              <a:t>Are all suppliers delivering on time? </a:t>
            </a:r>
            <a:endParaRPr lang="en-US" sz="1500">
              <a:latin typeface="Libre Baskerville"/>
            </a:endParaRPr>
          </a:p>
          <a:p>
            <a:pPr marL="285750" indent="-285750">
              <a:lnSpc>
                <a:spcPct val="90000"/>
              </a:lnSpc>
              <a:spcAft>
                <a:spcPts val="600"/>
              </a:spcAft>
              <a:buFont typeface="Arial"/>
              <a:buChar char="•"/>
            </a:pPr>
            <a:r>
              <a:rPr lang="en-US" sz="1500">
                <a:latin typeface="Libre Baskerville"/>
                <a:ea typeface="+mn-lt"/>
                <a:cs typeface="+mn-lt"/>
              </a:rPr>
              <a:t>Is there a large gap between expected delivery and actual delivery? </a:t>
            </a:r>
            <a:endParaRPr lang="en-US" sz="1500">
              <a:latin typeface="Libre Baskerville"/>
            </a:endParaRPr>
          </a:p>
          <a:p>
            <a:pPr marL="285750" indent="-285750">
              <a:lnSpc>
                <a:spcPct val="90000"/>
              </a:lnSpc>
              <a:spcAft>
                <a:spcPts val="600"/>
              </a:spcAft>
              <a:buFont typeface="Arial"/>
              <a:buChar char="•"/>
            </a:pPr>
            <a:r>
              <a:rPr lang="en-US" sz="1500">
                <a:latin typeface="Libre Baskerville"/>
                <a:ea typeface="+mn-lt"/>
                <a:cs typeface="+mn-lt"/>
              </a:rPr>
              <a:t>The wine distribution, are all wines selling as they thought? </a:t>
            </a:r>
            <a:endParaRPr lang="en-US" sz="1500">
              <a:latin typeface="Libre Baskerville"/>
            </a:endParaRPr>
          </a:p>
          <a:p>
            <a:pPr marL="285750" indent="-285750">
              <a:lnSpc>
                <a:spcPct val="90000"/>
              </a:lnSpc>
              <a:spcAft>
                <a:spcPts val="600"/>
              </a:spcAft>
              <a:buFont typeface="Arial"/>
              <a:buChar char="•"/>
            </a:pPr>
            <a:r>
              <a:rPr lang="en-US" sz="1500">
                <a:latin typeface="Libre Baskerville"/>
                <a:ea typeface="+mn-lt"/>
                <a:cs typeface="+mn-lt"/>
              </a:rPr>
              <a:t>Is one wine not selling? </a:t>
            </a:r>
            <a:endParaRPr lang="en-US" sz="1500">
              <a:latin typeface="Libre Baskerville"/>
            </a:endParaRPr>
          </a:p>
          <a:p>
            <a:pPr marL="285750" indent="-285750">
              <a:lnSpc>
                <a:spcPct val="90000"/>
              </a:lnSpc>
              <a:spcAft>
                <a:spcPts val="600"/>
              </a:spcAft>
              <a:buFont typeface="Arial"/>
              <a:buChar char="•"/>
            </a:pPr>
            <a:r>
              <a:rPr lang="en-US" sz="1500">
                <a:latin typeface="Libre Baskerville"/>
                <a:ea typeface="+mn-lt"/>
                <a:cs typeface="+mn-lt"/>
              </a:rPr>
              <a:t>Which distributor carries which wine? </a:t>
            </a:r>
            <a:endParaRPr lang="en-US" sz="1500">
              <a:latin typeface="Libre Baskerville"/>
            </a:endParaRPr>
          </a:p>
          <a:p>
            <a:pPr marL="285750" indent="-285750">
              <a:lnSpc>
                <a:spcPct val="90000"/>
              </a:lnSpc>
              <a:spcAft>
                <a:spcPts val="600"/>
              </a:spcAft>
              <a:buFont typeface="Arial"/>
              <a:buChar char="•"/>
            </a:pPr>
            <a:r>
              <a:rPr lang="en-US" sz="1500">
                <a:latin typeface="Libre Baskerville"/>
                <a:ea typeface="+mn-lt"/>
                <a:cs typeface="+mn-lt"/>
              </a:rPr>
              <a:t>During the last four quarters, how many hours did each employee work?</a:t>
            </a:r>
            <a:endParaRPr lang="en-US" sz="1500">
              <a:latin typeface="Libre Baskerville"/>
            </a:endParaRPr>
          </a:p>
          <a:p>
            <a:pPr>
              <a:lnSpc>
                <a:spcPct val="90000"/>
              </a:lnSpc>
              <a:spcAft>
                <a:spcPts val="600"/>
              </a:spcAft>
            </a:pPr>
            <a:endParaRPr lang="en-US" sz="1500" b="1">
              <a:latin typeface="Libre Baskerville"/>
              <a:cs typeface="Calibri"/>
            </a:endParaRPr>
          </a:p>
          <a:p>
            <a:pPr>
              <a:lnSpc>
                <a:spcPct val="90000"/>
              </a:lnSpc>
              <a:spcAft>
                <a:spcPts val="600"/>
              </a:spcAft>
            </a:pPr>
            <a:endParaRPr lang="en-US" sz="1500" b="1">
              <a:cs typeface="Calibri"/>
            </a:endParaRPr>
          </a:p>
        </p:txBody>
      </p:sp>
      <p:sp>
        <p:nvSpPr>
          <p:cNvPr id="2" name="Title 1">
            <a:extLst>
              <a:ext uri="{FF2B5EF4-FFF2-40B4-BE49-F238E27FC236}">
                <a16:creationId xmlns:a16="http://schemas.microsoft.com/office/drawing/2014/main" id="{83738F04-18E8-8CE8-026C-4380D3444D60}"/>
              </a:ext>
            </a:extLst>
          </p:cNvPr>
          <p:cNvSpPr>
            <a:spLocks noGrp="1"/>
          </p:cNvSpPr>
          <p:nvPr>
            <p:ph type="title"/>
          </p:nvPr>
        </p:nvSpPr>
        <p:spPr>
          <a:xfrm>
            <a:off x="183524" y="206270"/>
            <a:ext cx="10515600" cy="1505883"/>
          </a:xfrm>
        </p:spPr>
        <p:txBody>
          <a:bodyPr vert="horz" lIns="91440" tIns="45720" rIns="91440" bIns="45720" rtlCol="0" anchor="ctr">
            <a:normAutofit/>
          </a:bodyPr>
          <a:lstStyle/>
          <a:p>
            <a:r>
              <a:rPr lang="en-US" sz="3300" b="1" kern="1200">
                <a:solidFill>
                  <a:srgbClr val="9C254D"/>
                </a:solidFill>
                <a:latin typeface="+mj-lt"/>
                <a:ea typeface="+mj-ea"/>
                <a:cs typeface="+mj-cs"/>
              </a:rPr>
              <a:t>Case Study: Bacchus Winery</a:t>
            </a:r>
            <a:endParaRPr lang="en-US" sz="3300" kern="1200">
              <a:solidFill>
                <a:srgbClr val="9C254D"/>
              </a:solidFill>
              <a:latin typeface="+mj-lt"/>
              <a:ea typeface="+mj-ea"/>
              <a:cs typeface="+mj-cs"/>
            </a:endParaRPr>
          </a:p>
          <a:p>
            <a:br>
              <a:rPr lang="en-US" sz="3300" kern="1200"/>
            </a:br>
            <a:endParaRPr lang="en-US" sz="3300" kern="1200">
              <a:solidFill>
                <a:schemeClr val="tx1"/>
              </a:solidFill>
              <a:latin typeface="+mj-lt"/>
              <a:ea typeface="+mj-ea"/>
              <a:cs typeface="+mj-cs"/>
            </a:endParaRPr>
          </a:p>
        </p:txBody>
      </p:sp>
      <p:pic>
        <p:nvPicPr>
          <p:cNvPr id="4" name="Picture 3" descr="A logo for a winery&#10;&#10;Description automatically generated">
            <a:extLst>
              <a:ext uri="{FF2B5EF4-FFF2-40B4-BE49-F238E27FC236}">
                <a16:creationId xmlns:a16="http://schemas.microsoft.com/office/drawing/2014/main" id="{D9755412-05A8-454A-2E1C-258F7F710B86}"/>
              </a:ext>
            </a:extLst>
          </p:cNvPr>
          <p:cNvPicPr>
            <a:picLocks noChangeAspect="1"/>
          </p:cNvPicPr>
          <p:nvPr/>
        </p:nvPicPr>
        <p:blipFill>
          <a:blip r:embed="rId2"/>
          <a:stretch>
            <a:fillRect/>
          </a:stretch>
        </p:blipFill>
        <p:spPr>
          <a:xfrm>
            <a:off x="9672077" y="-168426"/>
            <a:ext cx="2451279" cy="2451279"/>
          </a:xfrm>
          <a:prstGeom prst="rect">
            <a:avLst/>
          </a:prstGeom>
        </p:spPr>
      </p:pic>
      <p:sp>
        <p:nvSpPr>
          <p:cNvPr id="8" name="Rectangle 7">
            <a:extLst>
              <a:ext uri="{FF2B5EF4-FFF2-40B4-BE49-F238E27FC236}">
                <a16:creationId xmlns:a16="http://schemas.microsoft.com/office/drawing/2014/main" id="{E54EB7FE-DDFD-1E79-A5DA-0ECF4E8E9339}"/>
              </a:ext>
            </a:extLst>
          </p:cNvPr>
          <p:cNvSpPr/>
          <p:nvPr/>
        </p:nvSpPr>
        <p:spPr>
          <a:xfrm>
            <a:off x="237471" y="1920657"/>
            <a:ext cx="11638767" cy="62631"/>
          </a:xfrm>
          <a:prstGeom prst="rect">
            <a:avLst/>
          </a:prstGeom>
          <a:solidFill>
            <a:srgbClr val="9C254D"/>
          </a:solidFill>
          <a:ln>
            <a:solidFill>
              <a:srgbClr val="9C254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67170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Right Triangle 17">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CD1B4CF-7363-51C0-DB77-B1DCDA369121}"/>
              </a:ext>
            </a:extLst>
          </p:cNvPr>
          <p:cNvPicPr>
            <a:picLocks noChangeAspect="1"/>
          </p:cNvPicPr>
          <p:nvPr/>
        </p:nvPicPr>
        <p:blipFill rotWithShape="1">
          <a:blip r:embed="rId2"/>
          <a:srcRect r="21698"/>
          <a:stretch/>
        </p:blipFill>
        <p:spPr>
          <a:xfrm>
            <a:off x="1864514" y="757925"/>
            <a:ext cx="5406236" cy="5352884"/>
          </a:xfrm>
          <a:prstGeom prst="rect">
            <a:avLst/>
          </a:prstGeom>
        </p:spPr>
      </p:pic>
    </p:spTree>
    <p:extLst>
      <p:ext uri="{BB962C8B-B14F-4D97-AF65-F5344CB8AC3E}">
        <p14:creationId xmlns:p14="http://schemas.microsoft.com/office/powerpoint/2010/main" val="4039395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06DDE1-951B-1E8F-542E-6E1F93D107C0}"/>
              </a:ext>
            </a:extLst>
          </p:cNvPr>
          <p:cNvSpPr>
            <a:spLocks noGrp="1"/>
          </p:cNvSpPr>
          <p:nvPr>
            <p:ph type="title"/>
          </p:nvPr>
        </p:nvSpPr>
        <p:spPr>
          <a:xfrm>
            <a:off x="589560" y="856180"/>
            <a:ext cx="4560584" cy="1128068"/>
          </a:xfrm>
        </p:spPr>
        <p:txBody>
          <a:bodyPr vert="horz" lIns="91440" tIns="45720" rIns="91440" bIns="45720" rtlCol="0" anchor="ctr">
            <a:normAutofit fontScale="90000"/>
          </a:bodyPr>
          <a:lstStyle/>
          <a:p>
            <a:r>
              <a:rPr lang="en-US" sz="3700" b="1">
                <a:latin typeface="Georgia"/>
              </a:rPr>
              <a:t>Supplier/Shipment Report Description</a:t>
            </a:r>
            <a:endParaRPr lang="en-US" sz="3700">
              <a:latin typeface="Georgia"/>
            </a:endParaRPr>
          </a:p>
        </p:txBody>
      </p:sp>
      <p:grpSp>
        <p:nvGrpSpPr>
          <p:cNvPr id="11" name="Group 1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716EE11-9417-6A0B-4668-50DC82E3E00E}"/>
              </a:ext>
            </a:extLst>
          </p:cNvPr>
          <p:cNvSpPr txBox="1"/>
          <p:nvPr/>
        </p:nvSpPr>
        <p:spPr>
          <a:xfrm>
            <a:off x="590719" y="2330505"/>
            <a:ext cx="4559425" cy="3979585"/>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fontScale="92500" lnSpcReduction="10000"/>
          </a:bodyPr>
          <a:lstStyle/>
          <a:p>
            <a:pPr>
              <a:lnSpc>
                <a:spcPct val="90000"/>
              </a:lnSpc>
              <a:spcAft>
                <a:spcPts val="600"/>
              </a:spcAft>
            </a:pPr>
            <a:r>
              <a:rPr lang="en-US" sz="1400" b="0" i="0" u="none" strike="noStrike">
                <a:latin typeface="Libre Baskerville"/>
              </a:rPr>
              <a:t>The information needed for the report is the time stamp for deliveries from each supplier and the comparison between expected and actual delivery time. </a:t>
            </a:r>
            <a:endParaRPr lang="en-US">
              <a:latin typeface="Libre Baskerville"/>
            </a:endParaRPr>
          </a:p>
          <a:p>
            <a:pPr>
              <a:lnSpc>
                <a:spcPct val="90000"/>
              </a:lnSpc>
              <a:spcAft>
                <a:spcPts val="600"/>
              </a:spcAft>
            </a:pPr>
            <a:br>
              <a:rPr lang="en-US" sz="1400" b="0">
                <a:latin typeface="Libre Baskerville"/>
              </a:rPr>
            </a:br>
            <a:r>
              <a:rPr lang="en-US" sz="1400" b="1" i="0" u="sng">
                <a:latin typeface="Libre Baskerville"/>
              </a:rPr>
              <a:t>Elements of the Report </a:t>
            </a:r>
            <a:endParaRPr lang="en-US" sz="1400" b="1" i="0" u="sng">
              <a:latin typeface="Libre Baskerville"/>
              <a:cs typeface="Calibri" panose="020F0502020204030204"/>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Supplier List </a:t>
            </a:r>
            <a:endParaRPr lang="en-US" sz="1400" b="0" i="0" u="none" strike="noStrike">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Names and contact information of all suppliers. </a:t>
            </a:r>
            <a:endParaRPr lang="en-US" sz="1400" b="0" i="0" u="none" strike="noStrike">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Delivery time analysis </a:t>
            </a:r>
            <a:endParaRPr lang="en-US" sz="1400" b="0" i="0" u="none" strike="noStrike">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A month-by-month breakdown of expected delivery times versus actual delivery times for each supplier. </a:t>
            </a:r>
            <a:endParaRPr lang="en-US" sz="1400" b="0" i="0" u="none" strike="noStrike">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Highlight any significant delays or discrepancies. </a:t>
            </a:r>
            <a:endParaRPr lang="en-US" sz="1400" b="0" i="0" u="none" strike="noStrike">
              <a:latin typeface="Libre Baskerville"/>
              <a:cs typeface="Calibri"/>
            </a:endParaRPr>
          </a:p>
          <a:p>
            <a:pPr indent="-228600">
              <a:lnSpc>
                <a:spcPct val="90000"/>
              </a:lnSpc>
              <a:spcAft>
                <a:spcPts val="600"/>
              </a:spcAft>
              <a:buFont typeface="Arial" panose="020B0604020202020204" pitchFamily="34" charset="0"/>
              <a:buChar char="•"/>
            </a:pPr>
            <a:br>
              <a:rPr lang="en-US" sz="1400" b="0">
                <a:latin typeface="Libre Baskerville"/>
              </a:rPr>
            </a:br>
            <a:r>
              <a:rPr lang="en-US" sz="1400" b="1" i="0" u="sng">
                <a:latin typeface="Libre Baskerville"/>
              </a:rPr>
              <a:t>Key areas of focus are: </a:t>
            </a:r>
            <a:endParaRPr lang="en-US" sz="1400" b="1" i="0" u="sng">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Identify suppliers with consistently delayed deliveries. </a:t>
            </a:r>
            <a:endParaRPr lang="en-US" sz="1400" b="0" i="0" u="none" strike="noStrike">
              <a:latin typeface="Libre Baskerville"/>
              <a:cs typeface="Calibri"/>
            </a:endParaRPr>
          </a:p>
          <a:p>
            <a:pPr marL="228600" indent="-228600">
              <a:lnSpc>
                <a:spcPct val="90000"/>
              </a:lnSpc>
              <a:spcAft>
                <a:spcPts val="600"/>
              </a:spcAft>
              <a:buFont typeface="Arial" panose="020B0604020202020204" pitchFamily="34" charset="0"/>
              <a:buChar char="•"/>
            </a:pPr>
            <a:r>
              <a:rPr lang="en-US" sz="1400" b="0" i="0" u="none" strike="noStrike">
                <a:latin typeface="Libre Baskerville"/>
              </a:rPr>
              <a:t>Provide recommendations for improvement. </a:t>
            </a:r>
            <a:endParaRPr lang="en-US" sz="1400" b="0" i="0" u="none" strike="noStrike">
              <a:latin typeface="Libre Baskerville"/>
              <a:cs typeface="Calibri"/>
            </a:endParaRPr>
          </a:p>
          <a:p>
            <a:pPr indent="-228600">
              <a:lnSpc>
                <a:spcPct val="90000"/>
              </a:lnSpc>
              <a:spcAft>
                <a:spcPts val="600"/>
              </a:spcAft>
              <a:buFont typeface="Arial" panose="020B0604020202020204" pitchFamily="34" charset="0"/>
              <a:buChar char="•"/>
            </a:pPr>
            <a:endParaRPr lang="en-US" sz="1400" b="0" i="0" u="none" strike="noStrike"/>
          </a:p>
        </p:txBody>
      </p:sp>
      <p:sp>
        <p:nvSpPr>
          <p:cNvPr id="17" name="Rectangle 1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logo for a winery&#10;&#10;Description automatically generated">
            <a:extLst>
              <a:ext uri="{FF2B5EF4-FFF2-40B4-BE49-F238E27FC236}">
                <a16:creationId xmlns:a16="http://schemas.microsoft.com/office/drawing/2014/main" id="{50CE8477-71FB-50B8-B454-C0A6D97DCBDD}"/>
              </a:ext>
            </a:extLst>
          </p:cNvPr>
          <p:cNvPicPr>
            <a:picLocks noChangeAspect="1"/>
          </p:cNvPicPr>
          <p:nvPr/>
        </p:nvPicPr>
        <p:blipFill rotWithShape="1">
          <a:blip r:embed="rId2"/>
          <a:srcRect t="3062" r="4" b="4"/>
          <a:stretch/>
        </p:blipFill>
        <p:spPr>
          <a:xfrm>
            <a:off x="5977788" y="799352"/>
            <a:ext cx="5425410" cy="5259296"/>
          </a:xfrm>
          <a:prstGeom prst="rect">
            <a:avLst/>
          </a:prstGeom>
        </p:spPr>
      </p:pic>
    </p:spTree>
    <p:extLst>
      <p:ext uri="{BB962C8B-B14F-4D97-AF65-F5344CB8AC3E}">
        <p14:creationId xmlns:p14="http://schemas.microsoft.com/office/powerpoint/2010/main" val="24263632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6E4DAA-343E-DC02-9E67-DBB8C9711985}"/>
              </a:ext>
            </a:extLst>
          </p:cNvPr>
          <p:cNvSpPr>
            <a:spLocks noGrp="1"/>
          </p:cNvSpPr>
          <p:nvPr>
            <p:ph type="title"/>
          </p:nvPr>
        </p:nvSpPr>
        <p:spPr>
          <a:xfrm>
            <a:off x="480764" y="252685"/>
            <a:ext cx="4036334" cy="2387600"/>
          </a:xfrm>
        </p:spPr>
        <p:txBody>
          <a:bodyPr vert="horz" lIns="91440" tIns="45720" rIns="91440" bIns="45720" rtlCol="0" anchor="t">
            <a:normAutofit/>
          </a:bodyPr>
          <a:lstStyle/>
          <a:p>
            <a:r>
              <a:rPr lang="en-US" sz="5400" b="1" kern="1200">
                <a:latin typeface="Georgia"/>
              </a:rPr>
              <a:t>Report Results</a:t>
            </a:r>
            <a:endParaRPr lang="en-US" sz="5400" kern="1200">
              <a:latin typeface="Georgia"/>
            </a:endParaRPr>
          </a:p>
        </p:txBody>
      </p:sp>
      <p:grpSp>
        <p:nvGrpSpPr>
          <p:cNvPr id="6" name="Group 5">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logo for a winery&#10;&#10;Description automatically generated">
            <a:extLst>
              <a:ext uri="{FF2B5EF4-FFF2-40B4-BE49-F238E27FC236}">
                <a16:creationId xmlns:a16="http://schemas.microsoft.com/office/drawing/2014/main" id="{0656DF3C-7E9B-1C7B-4B2F-7A17922AB824}"/>
              </a:ext>
            </a:extLst>
          </p:cNvPr>
          <p:cNvPicPr>
            <a:picLocks noChangeAspect="1"/>
          </p:cNvPicPr>
          <p:nvPr/>
        </p:nvPicPr>
        <p:blipFill>
          <a:blip r:embed="rId2"/>
          <a:stretch>
            <a:fillRect/>
          </a:stretch>
        </p:blipFill>
        <p:spPr>
          <a:xfrm>
            <a:off x="5957597" y="666728"/>
            <a:ext cx="5465791" cy="5465791"/>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9F3ACEE3-034C-0F55-8C4B-614A9D1D0C45}"/>
              </a:ext>
            </a:extLst>
          </p:cNvPr>
          <p:cNvPicPr>
            <a:picLocks noChangeAspect="1"/>
          </p:cNvPicPr>
          <p:nvPr/>
        </p:nvPicPr>
        <p:blipFill>
          <a:blip r:embed="rId3"/>
          <a:stretch>
            <a:fillRect/>
          </a:stretch>
        </p:blipFill>
        <p:spPr>
          <a:xfrm>
            <a:off x="3297" y="2162176"/>
            <a:ext cx="5679097" cy="3143249"/>
          </a:xfrm>
          <a:prstGeom prst="rect">
            <a:avLst/>
          </a:prstGeom>
        </p:spPr>
      </p:pic>
    </p:spTree>
    <p:extLst>
      <p:ext uri="{BB962C8B-B14F-4D97-AF65-F5344CB8AC3E}">
        <p14:creationId xmlns:p14="http://schemas.microsoft.com/office/powerpoint/2010/main" val="240071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7895A40-19A4-42D6-9D30-DBC1E8002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2F429C4-ABC9-46FC-818A-B5429CDE4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CEF98E4-3709-4952-8F42-2305CCE34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10BCCF5-D685-47FF-B675-647EAEB72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A1E426-6684-DFFA-9AB7-474C212E8F37}"/>
              </a:ext>
            </a:extLst>
          </p:cNvPr>
          <p:cNvSpPr>
            <a:spLocks noGrp="1"/>
          </p:cNvSpPr>
          <p:nvPr>
            <p:ph type="title"/>
          </p:nvPr>
        </p:nvSpPr>
        <p:spPr>
          <a:xfrm>
            <a:off x="155351" y="327983"/>
            <a:ext cx="7155373" cy="1253597"/>
          </a:xfrm>
        </p:spPr>
        <p:txBody>
          <a:bodyPr vert="horz" lIns="91440" tIns="45720" rIns="91440" bIns="45720" rtlCol="0" anchor="t">
            <a:normAutofit/>
          </a:bodyPr>
          <a:lstStyle/>
          <a:p>
            <a:r>
              <a:rPr lang="en-US" sz="2900" b="1">
                <a:solidFill>
                  <a:srgbClr val="666666"/>
                </a:solidFill>
                <a:latin typeface="Georgia"/>
              </a:rPr>
              <a:t>Employee Hours Report Description</a:t>
            </a:r>
            <a:endParaRPr lang="en-US">
              <a:ea typeface="+mj-ea"/>
              <a:cs typeface="+mj-cs"/>
            </a:endParaRPr>
          </a:p>
        </p:txBody>
      </p:sp>
      <p:sp>
        <p:nvSpPr>
          <p:cNvPr id="15" name="Rectangle 14">
            <a:extLst>
              <a:ext uri="{FF2B5EF4-FFF2-40B4-BE49-F238E27FC236}">
                <a16:creationId xmlns:a16="http://schemas.microsoft.com/office/drawing/2014/main" id="{B0EE8A42-107A-4D4C-8D56-BBAE95C7F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FC3A6FA-757A-283E-C538-E21ABC868F44}"/>
              </a:ext>
            </a:extLst>
          </p:cNvPr>
          <p:cNvSpPr txBox="1"/>
          <p:nvPr/>
        </p:nvSpPr>
        <p:spPr>
          <a:xfrm>
            <a:off x="849922" y="1523999"/>
            <a:ext cx="9935307"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Libre Baskerville"/>
                <a:ea typeface="+mn-lt"/>
                <a:cs typeface="+mn-lt"/>
              </a:rPr>
              <a:t>The information needed for the report is the hours worked by each employee each quarter</a:t>
            </a:r>
            <a:r>
              <a:rPr lang="en-US">
                <a:solidFill>
                  <a:srgbClr val="2F5496"/>
                </a:solidFill>
                <a:latin typeface="Libre Baskerville"/>
                <a:ea typeface="+mn-lt"/>
                <a:cs typeface="+mn-lt"/>
              </a:rPr>
              <a:t>.</a:t>
            </a:r>
            <a:endParaRPr lang="en-US">
              <a:latin typeface="Libre Baskerville"/>
            </a:endParaRPr>
          </a:p>
          <a:p>
            <a:br>
              <a:rPr lang="en-US"/>
            </a:br>
            <a:endParaRPr lang="en-US">
              <a:latin typeface="Libre Baskerville"/>
            </a:endParaRPr>
          </a:p>
          <a:p>
            <a:r>
              <a:rPr lang="en-US" b="1">
                <a:solidFill>
                  <a:srgbClr val="9C254D"/>
                </a:solidFill>
                <a:latin typeface="Libre Baskerville"/>
                <a:ea typeface="+mn-lt"/>
                <a:cs typeface="+mn-lt"/>
              </a:rPr>
              <a:t>Elements of the report:</a:t>
            </a:r>
            <a:r>
              <a:rPr lang="en-US" b="1" i="1">
                <a:solidFill>
                  <a:srgbClr val="9C254D"/>
                </a:solidFill>
                <a:latin typeface="Libre Baskerville"/>
                <a:ea typeface="+mn-lt"/>
                <a:cs typeface="+mn-lt"/>
              </a:rPr>
              <a:t> </a:t>
            </a:r>
            <a:endParaRPr lang="en-US">
              <a:latin typeface="Libre Baskerville"/>
            </a:endParaRPr>
          </a:p>
          <a:p>
            <a:pPr marL="285750" indent="-285750">
              <a:buFont typeface="Arial"/>
              <a:buChar char="•"/>
            </a:pPr>
            <a:r>
              <a:rPr lang="en-US">
                <a:solidFill>
                  <a:srgbClr val="374151"/>
                </a:solidFill>
                <a:latin typeface="Libre Baskerville"/>
                <a:ea typeface="+mn-lt"/>
                <a:cs typeface="+mn-lt"/>
              </a:rPr>
              <a:t>Names and roles of all employees. </a:t>
            </a:r>
            <a:endParaRPr lang="en-US">
              <a:latin typeface="Libre Baskerville"/>
            </a:endParaRPr>
          </a:p>
          <a:p>
            <a:pPr marL="285750" indent="-285750">
              <a:buFont typeface="Arial"/>
              <a:buChar char="•"/>
            </a:pPr>
            <a:r>
              <a:rPr lang="en-US">
                <a:solidFill>
                  <a:srgbClr val="374151"/>
                </a:solidFill>
                <a:latin typeface="Libre Baskerville"/>
                <a:ea typeface="+mn-lt"/>
                <a:cs typeface="+mn-lt"/>
              </a:rPr>
              <a:t>Breakdown of hours worked by each employee for each quarter. </a:t>
            </a:r>
            <a:endParaRPr lang="en-US">
              <a:latin typeface="Libre Baskerville"/>
            </a:endParaRPr>
          </a:p>
          <a:p>
            <a:pPr marL="285750" indent="-285750">
              <a:buFont typeface="Arial"/>
              <a:buChar char="•"/>
            </a:pPr>
            <a:r>
              <a:rPr lang="en-US">
                <a:solidFill>
                  <a:srgbClr val="374151"/>
                </a:solidFill>
                <a:latin typeface="Libre Baskerville"/>
                <a:ea typeface="+mn-lt"/>
                <a:cs typeface="+mn-lt"/>
              </a:rPr>
              <a:t>Identify any patterns or trends in employee time. </a:t>
            </a:r>
            <a:endParaRPr lang="en-US">
              <a:latin typeface="Libre Baskerville"/>
            </a:endParaRPr>
          </a:p>
          <a:p>
            <a:pPr marL="285750" indent="-285750">
              <a:buFont typeface="Arial"/>
              <a:buChar char="•"/>
            </a:pPr>
            <a:r>
              <a:rPr lang="en-US">
                <a:solidFill>
                  <a:srgbClr val="374151"/>
                </a:solidFill>
                <a:latin typeface="Libre Baskerville"/>
                <a:ea typeface="+mn-lt"/>
                <a:cs typeface="+mn-lt"/>
              </a:rPr>
              <a:t>Total hours worked </a:t>
            </a:r>
            <a:endParaRPr lang="en-US">
              <a:latin typeface="Libre Baskerville"/>
            </a:endParaRPr>
          </a:p>
          <a:p>
            <a:pPr marL="285750" indent="-285750">
              <a:buFont typeface="Arial"/>
              <a:buChar char="•"/>
            </a:pPr>
            <a:r>
              <a:rPr lang="en-US">
                <a:solidFill>
                  <a:srgbClr val="374151"/>
                </a:solidFill>
                <a:latin typeface="Libre Baskerville"/>
                <a:ea typeface="+mn-lt"/>
                <a:cs typeface="+mn-lt"/>
              </a:rPr>
              <a:t>Summarize the total hours worked by each employee over the entire year. </a:t>
            </a:r>
            <a:endParaRPr lang="en-US">
              <a:latin typeface="Libre Baskerville"/>
            </a:endParaRPr>
          </a:p>
          <a:p>
            <a:endParaRPr lang="en-US">
              <a:latin typeface="Libre Baskerville"/>
            </a:endParaRPr>
          </a:p>
          <a:p>
            <a:br>
              <a:rPr lang="en-US"/>
            </a:br>
            <a:endParaRPr lang="en-US"/>
          </a:p>
        </p:txBody>
      </p:sp>
      <p:pic>
        <p:nvPicPr>
          <p:cNvPr id="4" name="Picture 3" descr="A logo for a winery&#10;&#10;Description automatically generated">
            <a:extLst>
              <a:ext uri="{FF2B5EF4-FFF2-40B4-BE49-F238E27FC236}">
                <a16:creationId xmlns:a16="http://schemas.microsoft.com/office/drawing/2014/main" id="{3EC34FCF-7164-7B33-656B-4D6946DE8DD2}"/>
              </a:ext>
            </a:extLst>
          </p:cNvPr>
          <p:cNvPicPr>
            <a:picLocks noChangeAspect="1"/>
          </p:cNvPicPr>
          <p:nvPr/>
        </p:nvPicPr>
        <p:blipFill>
          <a:blip r:embed="rId2"/>
          <a:stretch>
            <a:fillRect/>
          </a:stretch>
        </p:blipFill>
        <p:spPr>
          <a:xfrm>
            <a:off x="8974015" y="3470030"/>
            <a:ext cx="2473570" cy="2473570"/>
          </a:xfrm>
          <a:prstGeom prst="rect">
            <a:avLst/>
          </a:prstGeom>
        </p:spPr>
      </p:pic>
    </p:spTree>
    <p:extLst>
      <p:ext uri="{BB962C8B-B14F-4D97-AF65-F5344CB8AC3E}">
        <p14:creationId xmlns:p14="http://schemas.microsoft.com/office/powerpoint/2010/main" val="2359794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erson standing next to several barrels&#10;&#10;Description automatically generated">
            <a:extLst>
              <a:ext uri="{FF2B5EF4-FFF2-40B4-BE49-F238E27FC236}">
                <a16:creationId xmlns:a16="http://schemas.microsoft.com/office/drawing/2014/main" id="{526A7B83-B9B6-CCD8-B4F3-ADAA278949EA}"/>
              </a:ext>
            </a:extLst>
          </p:cNvPr>
          <p:cNvPicPr>
            <a:picLocks noChangeAspect="1"/>
          </p:cNvPicPr>
          <p:nvPr/>
        </p:nvPicPr>
        <p:blipFill rotWithShape="1">
          <a:blip r:embed="rId2"/>
          <a:srcRect l="13722" r="6966"/>
          <a:stretch/>
        </p:blipFill>
        <p:spPr>
          <a:xfrm>
            <a:off x="1"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317D9A-918D-FCFE-203F-36AB9F38C3B6}"/>
              </a:ext>
            </a:extLst>
          </p:cNvPr>
          <p:cNvSpPr txBox="1"/>
          <p:nvPr/>
        </p:nvSpPr>
        <p:spPr>
          <a:xfrm>
            <a:off x="7777796" y="1109494"/>
            <a:ext cx="4420064" cy="4973683"/>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lnSpcReduction="10000"/>
          </a:bodyPr>
          <a:lstStyle/>
          <a:p>
            <a:pPr>
              <a:lnSpc>
                <a:spcPct val="90000"/>
              </a:lnSpc>
              <a:spcAft>
                <a:spcPts val="600"/>
              </a:spcAft>
            </a:pPr>
            <a:r>
              <a:rPr lang="en-US" sz="2400" b="1">
                <a:latin typeface="Georgia"/>
              </a:rPr>
              <a:t>Employee Roles</a:t>
            </a:r>
            <a:endParaRPr lang="en-US" sz="2400">
              <a:latin typeface="Georgia"/>
            </a:endParaRPr>
          </a:p>
          <a:p>
            <a:pPr indent="-228600">
              <a:lnSpc>
                <a:spcPct val="90000"/>
              </a:lnSpc>
              <a:spcAft>
                <a:spcPts val="600"/>
              </a:spcAft>
              <a:buFont typeface="Arial" panose="020B0604020202020204" pitchFamily="34" charset="0"/>
              <a:buChar char="•"/>
            </a:pPr>
            <a:endParaRPr lang="en-US" sz="1600"/>
          </a:p>
          <a:p>
            <a:pPr indent="-228600">
              <a:lnSpc>
                <a:spcPct val="90000"/>
              </a:lnSpc>
              <a:spcAft>
                <a:spcPts val="600"/>
              </a:spcAft>
              <a:buFont typeface="Arial" panose="020B0604020202020204" pitchFamily="34" charset="0"/>
              <a:buChar char="•"/>
            </a:pPr>
            <a:endParaRPr lang="en-US" sz="1600" b="1"/>
          </a:p>
          <a:p>
            <a:pPr indent="-228600">
              <a:lnSpc>
                <a:spcPct val="90000"/>
              </a:lnSpc>
              <a:spcAft>
                <a:spcPts val="600"/>
              </a:spcAft>
              <a:buFont typeface="Arial" panose="020B0604020202020204" pitchFamily="34" charset="0"/>
              <a:buChar char="•"/>
            </a:pPr>
            <a:r>
              <a:rPr lang="en-US" sz="2000">
                <a:latin typeface="Libre Baskerville"/>
              </a:rPr>
              <a:t>Janet Collins- Finances and Payroll</a:t>
            </a:r>
            <a:endParaRPr lang="en-US" sz="2000">
              <a:latin typeface="Libre Baskerville"/>
              <a:cs typeface="Calibri"/>
            </a:endParaRPr>
          </a:p>
          <a:p>
            <a:pPr indent="-228600">
              <a:lnSpc>
                <a:spcPct val="90000"/>
              </a:lnSpc>
              <a:spcAft>
                <a:spcPts val="600"/>
              </a:spcAft>
              <a:buFont typeface="Arial" panose="020B0604020202020204" pitchFamily="34" charset="0"/>
              <a:buChar char="•"/>
            </a:pPr>
            <a:r>
              <a:rPr lang="en-US" sz="2000">
                <a:latin typeface="Libre Baskerville"/>
              </a:rPr>
              <a:t>Roz Murphy - Marketing</a:t>
            </a:r>
            <a:endParaRPr lang="en-US" sz="2000">
              <a:latin typeface="Libre Baskerville"/>
              <a:cs typeface="Calibri"/>
            </a:endParaRPr>
          </a:p>
          <a:p>
            <a:pPr indent="-228600">
              <a:lnSpc>
                <a:spcPct val="90000"/>
              </a:lnSpc>
              <a:spcAft>
                <a:spcPts val="600"/>
              </a:spcAft>
              <a:buFont typeface="Arial" panose="020B0604020202020204" pitchFamily="34" charset="0"/>
              <a:buChar char="•"/>
            </a:pPr>
            <a:r>
              <a:rPr lang="en-US" sz="2000">
                <a:latin typeface="Libre Baskerville"/>
              </a:rPr>
              <a:t>Bob Ulrich - Marketing Assistant</a:t>
            </a:r>
            <a:endParaRPr lang="en-US" sz="2000">
              <a:latin typeface="Libre Baskerville"/>
              <a:cs typeface="Calibri"/>
            </a:endParaRPr>
          </a:p>
          <a:p>
            <a:pPr indent="-228600">
              <a:lnSpc>
                <a:spcPct val="90000"/>
              </a:lnSpc>
              <a:spcAft>
                <a:spcPts val="600"/>
              </a:spcAft>
              <a:buFont typeface="Arial" panose="020B0604020202020204" pitchFamily="34" charset="0"/>
              <a:buChar char="•"/>
            </a:pPr>
            <a:r>
              <a:rPr lang="en-US" sz="2000">
                <a:latin typeface="Libre Baskerville"/>
              </a:rPr>
              <a:t>Maria Constanza - Distribution Manager</a:t>
            </a:r>
            <a:endParaRPr lang="en-US" sz="2000">
              <a:latin typeface="Libre Baskerville"/>
              <a:cs typeface="Calibri"/>
            </a:endParaRPr>
          </a:p>
          <a:p>
            <a:pPr indent="-228600">
              <a:lnSpc>
                <a:spcPct val="90000"/>
              </a:lnSpc>
              <a:spcAft>
                <a:spcPts val="600"/>
              </a:spcAft>
              <a:buFont typeface="Arial" panose="020B0604020202020204" pitchFamily="34" charset="0"/>
              <a:buChar char="•"/>
            </a:pPr>
            <a:r>
              <a:rPr lang="en-US" sz="2000">
                <a:latin typeface="Libre Baskerville"/>
              </a:rPr>
              <a:t>Henry Doyle - Production Line Manager</a:t>
            </a:r>
            <a:endParaRPr lang="en-US" sz="2000">
              <a:latin typeface="Libre Baskerville"/>
              <a:cs typeface="Calibri"/>
            </a:endParaRPr>
          </a:p>
          <a:p>
            <a:pPr indent="-228600">
              <a:lnSpc>
                <a:spcPct val="90000"/>
              </a:lnSpc>
              <a:spcAft>
                <a:spcPts val="600"/>
              </a:spcAft>
              <a:buFont typeface="Arial" panose="020B0604020202020204" pitchFamily="34" charset="0"/>
              <a:buChar char="•"/>
            </a:pPr>
            <a:endParaRPr lang="en-US" sz="2000">
              <a:latin typeface="Libre Baskerville"/>
              <a:cs typeface="Calibri"/>
            </a:endParaRPr>
          </a:p>
          <a:p>
            <a:pPr>
              <a:lnSpc>
                <a:spcPct val="90000"/>
              </a:lnSpc>
              <a:spcAft>
                <a:spcPts val="600"/>
              </a:spcAft>
            </a:pPr>
            <a:r>
              <a:rPr lang="en-US" sz="2000">
                <a:latin typeface="Libre Baskerville"/>
              </a:rPr>
              <a:t>Production consists of a 20 Member crew.</a:t>
            </a:r>
            <a:endParaRPr lang="en-US" sz="2000">
              <a:latin typeface="Libre Baskerville"/>
              <a:cs typeface="Calibri"/>
            </a:endParaRPr>
          </a:p>
          <a:p>
            <a:pPr>
              <a:lnSpc>
                <a:spcPct val="90000"/>
              </a:lnSpc>
              <a:spcAft>
                <a:spcPts val="600"/>
              </a:spcAft>
            </a:pPr>
            <a:br>
              <a:rPr lang="en-US" sz="1600"/>
            </a:br>
            <a:endParaRPr lang="en-US" sz="1600">
              <a:cs typeface="Calibri" panose="020F0502020204030204"/>
            </a:endParaRPr>
          </a:p>
        </p:txBody>
      </p:sp>
    </p:spTree>
    <p:extLst>
      <p:ext uri="{BB962C8B-B14F-4D97-AF65-F5344CB8AC3E}">
        <p14:creationId xmlns:p14="http://schemas.microsoft.com/office/powerpoint/2010/main" val="4012302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D5101DA-86D8-8E14-AE9B-0BCED36A9D01}"/>
            </a:ext>
          </a:extLst>
        </p:cNvPr>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EE0B00BA-2364-6721-9760-A068EF27E4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3C4EB1-5D7D-2F27-D79A-44A2933A18D8}"/>
              </a:ext>
            </a:extLst>
          </p:cNvPr>
          <p:cNvSpPr>
            <a:spLocks noGrp="1"/>
          </p:cNvSpPr>
          <p:nvPr>
            <p:ph type="title"/>
          </p:nvPr>
        </p:nvSpPr>
        <p:spPr>
          <a:xfrm>
            <a:off x="480764" y="135454"/>
            <a:ext cx="4036334" cy="2387600"/>
          </a:xfrm>
        </p:spPr>
        <p:txBody>
          <a:bodyPr vert="horz" lIns="91440" tIns="45720" rIns="91440" bIns="45720" rtlCol="0" anchor="t">
            <a:normAutofit/>
          </a:bodyPr>
          <a:lstStyle/>
          <a:p>
            <a:r>
              <a:rPr lang="en-US" sz="3600" b="1" kern="1200">
                <a:latin typeface="Georgia"/>
              </a:rPr>
              <a:t>Report Results</a:t>
            </a:r>
            <a:endParaRPr lang="en-US" sz="3600" kern="1200">
              <a:latin typeface="Georgia"/>
            </a:endParaRPr>
          </a:p>
        </p:txBody>
      </p:sp>
      <p:grpSp>
        <p:nvGrpSpPr>
          <p:cNvPr id="6" name="Group 5">
            <a:extLst>
              <a:ext uri="{FF2B5EF4-FFF2-40B4-BE49-F238E27FC236}">
                <a16:creationId xmlns:a16="http://schemas.microsoft.com/office/drawing/2014/main" id="{D7D39A0E-CC4E-E979-C8C7-C2B03C439B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19A3D6D5-DBAA-B21C-675F-CBE925A04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EA3569B-45D1-B25E-7F72-8ECAE321E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29DEE5-FB24-BBC1-23B6-663777A37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C0ED6CC8-C65D-F31B-63D2-ECB40AFC3F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rgbClr val="9C254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12F31AD-1B2D-4B8B-CB1D-44A7EF06A1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logo for a winery&#10;&#10;Description automatically generated">
            <a:extLst>
              <a:ext uri="{FF2B5EF4-FFF2-40B4-BE49-F238E27FC236}">
                <a16:creationId xmlns:a16="http://schemas.microsoft.com/office/drawing/2014/main" id="{8B0096CC-2F1C-571D-98D6-347D37653713}"/>
              </a:ext>
            </a:extLst>
          </p:cNvPr>
          <p:cNvPicPr>
            <a:picLocks noChangeAspect="1"/>
          </p:cNvPicPr>
          <p:nvPr/>
        </p:nvPicPr>
        <p:blipFill>
          <a:blip r:embed="rId2"/>
          <a:stretch>
            <a:fillRect/>
          </a:stretch>
        </p:blipFill>
        <p:spPr>
          <a:xfrm>
            <a:off x="5957597" y="666728"/>
            <a:ext cx="5465791" cy="5465791"/>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422768E8-0B06-82A7-76F5-3F8D9C22A32A}"/>
              </a:ext>
            </a:extLst>
          </p:cNvPr>
          <p:cNvPicPr>
            <a:picLocks noChangeAspect="1"/>
          </p:cNvPicPr>
          <p:nvPr/>
        </p:nvPicPr>
        <p:blipFill>
          <a:blip r:embed="rId3"/>
          <a:stretch>
            <a:fillRect/>
          </a:stretch>
        </p:blipFill>
        <p:spPr>
          <a:xfrm>
            <a:off x="277291" y="914400"/>
            <a:ext cx="4650464" cy="5814646"/>
          </a:xfrm>
          <a:prstGeom prst="rect">
            <a:avLst/>
          </a:prstGeom>
        </p:spPr>
      </p:pic>
    </p:spTree>
    <p:extLst>
      <p:ext uri="{BB962C8B-B14F-4D97-AF65-F5344CB8AC3E}">
        <p14:creationId xmlns:p14="http://schemas.microsoft.com/office/powerpoint/2010/main" val="647507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14</Slides>
  <Notes>0</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PowerPoint Presentation</vt:lpstr>
      <vt:lpstr>Ashley Landin Cody Ferre Deandra Ash Irene Carrillo Jaramillo Samuel Segars  </vt:lpstr>
      <vt:lpstr>Case Study: Bacchus Winery  </vt:lpstr>
      <vt:lpstr>PowerPoint Presentation</vt:lpstr>
      <vt:lpstr>Supplier/Shipment Report Description</vt:lpstr>
      <vt:lpstr>Report Results</vt:lpstr>
      <vt:lpstr>Employee Hours Report Description</vt:lpstr>
      <vt:lpstr>PowerPoint Presentation</vt:lpstr>
      <vt:lpstr>Report Results</vt:lpstr>
      <vt:lpstr>Wine Distribution Report Description</vt:lpstr>
      <vt:lpstr>Report Results</vt:lpstr>
      <vt:lpstr>Report Results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cp:revision>
  <dcterms:created xsi:type="dcterms:W3CDTF">2023-12-13T00:59:17Z</dcterms:created>
  <dcterms:modified xsi:type="dcterms:W3CDTF">2023-12-17T01:36:24Z</dcterms:modified>
</cp:coreProperties>
</file>

<file path=docProps/thumbnail.jpeg>
</file>